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7"/>
  </p:notesMasterIdLst>
  <p:handoutMasterIdLst>
    <p:handoutMasterId r:id="rId18"/>
  </p:handoutMasterIdLst>
  <p:sldIdLst>
    <p:sldId id="266" r:id="rId2"/>
    <p:sldId id="287" r:id="rId3"/>
    <p:sldId id="288" r:id="rId4"/>
    <p:sldId id="286" r:id="rId5"/>
    <p:sldId id="305" r:id="rId6"/>
    <p:sldId id="289" r:id="rId7"/>
    <p:sldId id="299" r:id="rId8"/>
    <p:sldId id="300" r:id="rId9"/>
    <p:sldId id="301" r:id="rId10"/>
    <p:sldId id="302" r:id="rId11"/>
    <p:sldId id="303" r:id="rId12"/>
    <p:sldId id="306" r:id="rId13"/>
    <p:sldId id="293" r:id="rId14"/>
    <p:sldId id="304" r:id="rId15"/>
    <p:sldId id="294" r:id="rId16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0000FF"/>
    <a:srgbClr val="65EC40"/>
    <a:srgbClr val="10A051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378" autoAdjust="0"/>
    <p:restoredTop sz="96144" autoAdjust="0"/>
  </p:normalViewPr>
  <p:slideViewPr>
    <p:cSldViewPr snapToGrid="0">
      <p:cViewPr varScale="1">
        <p:scale>
          <a:sx n="97" d="100"/>
          <a:sy n="97" d="100"/>
        </p:scale>
        <p:origin x="942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2022/5/11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1801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52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351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4324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412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2259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5991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17355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5377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04506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2315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5192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107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7.wmf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1.png"/><Relationship Id="rId12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jpeg"/><Relationship Id="rId4" Type="http://schemas.openxmlformats.org/officeDocument/2006/relationships/image" Target="../media/image8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jpeg"/><Relationship Id="rId12" Type="http://schemas.openxmlformats.org/officeDocument/2006/relationships/image" Target="../media/image1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9.jpeg"/><Relationship Id="rId11" Type="http://schemas.openxmlformats.org/officeDocument/2006/relationships/oleObject" Target="../embeddings/oleObject2.bin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9.jpeg"/><Relationship Id="rId4" Type="http://schemas.openxmlformats.org/officeDocument/2006/relationships/image" Target="../media/image33.jpeg"/><Relationship Id="rId9" Type="http://schemas.openxmlformats.org/officeDocument/2006/relationships/image" Target="../media/image3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7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50.png"/><Relationship Id="rId11" Type="http://schemas.openxmlformats.org/officeDocument/2006/relationships/image" Target="../media/image7.wmf"/><Relationship Id="rId5" Type="http://schemas.openxmlformats.org/officeDocument/2006/relationships/image" Target="../media/image49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oleObject" Target="../embeddings/oleObject4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58.jpeg"/><Relationship Id="rId12" Type="http://schemas.openxmlformats.org/officeDocument/2006/relationships/image" Target="../media/image6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57.jpeg"/><Relationship Id="rId11" Type="http://schemas.openxmlformats.org/officeDocument/2006/relationships/image" Target="../media/image60.png"/><Relationship Id="rId5" Type="http://schemas.openxmlformats.org/officeDocument/2006/relationships/image" Target="../media/image56.png"/><Relationship Id="rId10" Type="http://schemas.openxmlformats.org/officeDocument/2006/relationships/image" Target="../media/image59.jpeg"/><Relationship Id="rId4" Type="http://schemas.openxmlformats.org/officeDocument/2006/relationships/image" Target="../media/image55.png"/><Relationship Id="rId9" Type="http://schemas.openxmlformats.org/officeDocument/2006/relationships/image" Target="../media/image52.jpeg"/><Relationship Id="rId14" Type="http://schemas.openxmlformats.org/officeDocument/2006/relationships/image" Target="../media/image54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660518"/>
            <a:ext cx="9143999" cy="230832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Report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for </a:t>
            </a:r>
            <a:r>
              <a:rPr lang="en-US" altLang="zh-TW" sz="3600" b="1" dirty="0" smtClean="0">
                <a:latin typeface="Calibri" pitchFamily="34" charset="0"/>
              </a:rPr>
              <a:t>Dec-2021 to March-2022 </a:t>
            </a:r>
            <a:r>
              <a:rPr lang="en-US" altLang="zh-TW" sz="3600" b="1" dirty="0">
                <a:latin typeface="Calibri" pitchFamily="34" charset="0"/>
              </a:rPr>
              <a:t>MP 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BFX </a:t>
            </a:r>
            <a:r>
              <a:rPr lang="en-US" altLang="zh-TW" sz="3600" b="1" dirty="0" smtClean="0">
                <a:latin typeface="Calibri" pitchFamily="34" charset="0"/>
              </a:rPr>
              <a:t>– UA300</a:t>
            </a:r>
            <a:endParaRPr lang="en-US" altLang="zh-TW" sz="3600" b="1" dirty="0"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284056" y="4115504"/>
            <a:ext cx="3859943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 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25-Apr-2022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</a:t>
            </a:r>
            <a:r>
              <a:rPr lang="en-US" altLang="en-US" sz="1800" dirty="0" smtClean="0">
                <a:latin typeface="Calibri" pitchFamily="34" charset="0"/>
                <a:cs typeface="Calibri" pitchFamily="34" charset="0"/>
              </a:rPr>
              <a:t>Rachel </a:t>
            </a:r>
            <a:r>
              <a:rPr lang="en-US" altLang="en-US" sz="1800" dirty="0" err="1" smtClean="0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446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kumimoji="0" lang="en-US" altLang="zh-CN" sz="1800" b="1" dirty="0" smtClean="0">
                <a:solidFill>
                  <a:srgbClr val="FF0000"/>
                </a:solidFill>
                <a:latin typeface="Calibri" pitchFamily="34" charset="0"/>
              </a:rPr>
              <a:t>22-Apr-2022, ALT customer complain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[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BFX-UA300] Dec-2021 to March-2022 Mass </a:t>
            </a:r>
            <a:r>
              <a:rPr lang="en-US" altLang="zh-TW" sz="1800" b="1" dirty="0">
                <a:solidFill>
                  <a:srgbClr val="FF0000"/>
                </a:solidFill>
                <a:latin typeface="Calibri" pitchFamily="34" charset="0"/>
              </a:rPr>
              <a:t>production </a:t>
            </a:r>
            <a:r>
              <a:rPr lang="en-US" altLang="zh-TW" sz="1800" b="1" dirty="0" smtClean="0">
                <a:solidFill>
                  <a:srgbClr val="FF0000"/>
                </a:solidFill>
                <a:latin typeface="Calibri" pitchFamily="34" charset="0"/>
              </a:rPr>
              <a:t>issue.</a:t>
            </a:r>
          </a:p>
          <a:p>
            <a:r>
              <a:rPr lang="en-US" dirty="0" smtClean="0"/>
              <a:t>Overall inspection result =&gt; Fail ( Waived</a:t>
            </a:r>
            <a:r>
              <a:rPr lang="en-US" dirty="0"/>
              <a:t>, due to product launch </a:t>
            </a:r>
            <a:r>
              <a:rPr lang="en-US" dirty="0" smtClean="0"/>
              <a:t>schedule )</a:t>
            </a:r>
            <a:endParaRPr lang="en-US" sz="1800" b="1" dirty="0">
              <a:solidFill>
                <a:srgbClr val="FF0000"/>
              </a:solidFill>
              <a:latin typeface="Calibri" pitchFamily="34" charset="0"/>
            </a:endParaRPr>
          </a:p>
          <a:p>
            <a:endParaRPr lang="en-US" altLang="zh-TW" sz="1200" b="1" dirty="0" smtClean="0">
              <a:solidFill>
                <a:srgbClr val="FF0000"/>
              </a:solidFill>
              <a:latin typeface="Calibri" pitchFamily="34" charset="0"/>
            </a:endParaRPr>
          </a:p>
          <a:p>
            <a:pPr eaLnBrk="0" hangingPunct="0"/>
            <a:r>
              <a:rPr lang="en-US" altLang="zh-TW" sz="1800" b="1" u="sng" dirty="0">
                <a:latin typeface="Calibri" pitchFamily="34" charset="0"/>
              </a:rPr>
              <a:t>Defect </a:t>
            </a:r>
            <a:r>
              <a:rPr lang="en-US" altLang="zh-TW" sz="1800" b="1" u="sng" dirty="0" smtClean="0">
                <a:latin typeface="Calibri" pitchFamily="34" charset="0"/>
              </a:rPr>
              <a:t>Total:</a:t>
            </a:r>
          </a:p>
          <a:p>
            <a:endParaRPr lang="en-US" dirty="0"/>
          </a:p>
          <a:p>
            <a:r>
              <a:rPr lang="en-US" dirty="0" smtClean="0"/>
              <a:t>•Critical</a:t>
            </a:r>
            <a:endParaRPr lang="en-US" dirty="0"/>
          </a:p>
          <a:p>
            <a:r>
              <a:rPr lang="en-US" dirty="0" smtClean="0"/>
              <a:t>1. No boot * 1pcs - Defect </a:t>
            </a:r>
            <a:r>
              <a:rPr lang="en-US" dirty="0"/>
              <a:t>unit </a:t>
            </a:r>
            <a:r>
              <a:rPr lang="en-US" dirty="0" err="1"/>
              <a:t>Q’ty</a:t>
            </a:r>
            <a:r>
              <a:rPr lang="en-US" dirty="0"/>
              <a:t> : 1pcs / 315 pcs</a:t>
            </a:r>
            <a:endParaRPr lang="en-US" dirty="0" smtClean="0"/>
          </a:p>
          <a:p>
            <a:r>
              <a:rPr lang="en-US" dirty="0" smtClean="0"/>
              <a:t>2. </a:t>
            </a:r>
            <a:r>
              <a:rPr lang="en-US" dirty="0"/>
              <a:t>Aux is not </a:t>
            </a:r>
            <a:r>
              <a:rPr lang="en-US" dirty="0" smtClean="0"/>
              <a:t>working * </a:t>
            </a:r>
            <a:r>
              <a:rPr lang="en-US" dirty="0"/>
              <a:t>1pcs </a:t>
            </a:r>
            <a:r>
              <a:rPr lang="en-US" dirty="0" smtClean="0"/>
              <a:t>- Defect </a:t>
            </a:r>
            <a:r>
              <a:rPr lang="en-US" dirty="0"/>
              <a:t>unit </a:t>
            </a:r>
            <a:r>
              <a:rPr lang="en-US" dirty="0" err="1"/>
              <a:t>Q’ty</a:t>
            </a:r>
            <a:r>
              <a:rPr lang="en-US" dirty="0"/>
              <a:t> : 1pcs / 315 pcs </a:t>
            </a:r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Major</a:t>
            </a:r>
          </a:p>
          <a:p>
            <a:r>
              <a:rPr lang="en-US" dirty="0" smtClean="0"/>
              <a:t>1. </a:t>
            </a:r>
            <a:r>
              <a:rPr lang="en-US" dirty="0"/>
              <a:t>Acetic tape </a:t>
            </a:r>
            <a:r>
              <a:rPr lang="en-US" dirty="0" smtClean="0"/>
              <a:t>missing * 1pcs</a:t>
            </a:r>
            <a:endParaRPr lang="en-US" dirty="0"/>
          </a:p>
          <a:p>
            <a:r>
              <a:rPr lang="en-US" dirty="0" smtClean="0"/>
              <a:t>2. </a:t>
            </a:r>
            <a:r>
              <a:rPr lang="en-US" dirty="0"/>
              <a:t>KC label attachment </a:t>
            </a:r>
            <a:r>
              <a:rPr lang="en-US" dirty="0" smtClean="0"/>
              <a:t>NG * 1 pcs</a:t>
            </a:r>
          </a:p>
          <a:p>
            <a:r>
              <a:rPr lang="en-US" dirty="0" smtClean="0"/>
              <a:t>3</a:t>
            </a:r>
            <a:r>
              <a:rPr lang="en-US" dirty="0"/>
              <a:t>. LED FFC bad </a:t>
            </a:r>
            <a:r>
              <a:rPr lang="en-US" dirty="0" smtClean="0"/>
              <a:t>assembly * 1pcs</a:t>
            </a:r>
          </a:p>
          <a:p>
            <a:r>
              <a:rPr lang="en-US" dirty="0" smtClean="0"/>
              <a:t>4</a:t>
            </a:r>
            <a:r>
              <a:rPr lang="en-US" dirty="0"/>
              <a:t>. Inside the </a:t>
            </a:r>
            <a:r>
              <a:rPr lang="en-US" dirty="0" smtClean="0"/>
              <a:t>screw * 1 pcs</a:t>
            </a:r>
          </a:p>
          <a:p>
            <a:r>
              <a:rPr lang="en-US" dirty="0"/>
              <a:t>5. NUGU LED slightly different </a:t>
            </a:r>
            <a:r>
              <a:rPr lang="en-US" dirty="0" smtClean="0"/>
              <a:t>color * 1 pcs  </a:t>
            </a:r>
            <a:r>
              <a:rPr lang="en-US" dirty="0"/>
              <a:t>&amp; NUGU LED partially different </a:t>
            </a:r>
            <a:r>
              <a:rPr lang="en-US" dirty="0" smtClean="0"/>
              <a:t>color * 1 pcs</a:t>
            </a:r>
          </a:p>
          <a:p>
            <a:endParaRPr lang="en-US" dirty="0" smtClean="0"/>
          </a:p>
          <a:p>
            <a:r>
              <a:rPr lang="en-US" dirty="0" smtClean="0"/>
              <a:t>•</a:t>
            </a:r>
            <a:r>
              <a:rPr lang="en-US" dirty="0"/>
              <a:t>Minor</a:t>
            </a:r>
          </a:p>
          <a:p>
            <a:r>
              <a:rPr lang="en-US" dirty="0" smtClean="0"/>
              <a:t>1. </a:t>
            </a:r>
            <a:r>
              <a:rPr lang="en-US" dirty="0"/>
              <a:t>Acetic tape </a:t>
            </a:r>
            <a:r>
              <a:rPr lang="en-US" dirty="0" smtClean="0"/>
              <a:t>misalign * 1 pcs</a:t>
            </a:r>
            <a:endParaRPr lang="en-US" dirty="0"/>
          </a:p>
          <a:p>
            <a:r>
              <a:rPr lang="en-US" dirty="0" smtClean="0"/>
              <a:t>2. </a:t>
            </a:r>
            <a:r>
              <a:rPr lang="en-US" dirty="0"/>
              <a:t>Grill assembly </a:t>
            </a:r>
            <a:r>
              <a:rPr lang="en-US" dirty="0" smtClean="0"/>
              <a:t>NG * 1 pcs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101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3996542"/>
              </p:ext>
            </p:extLst>
          </p:nvPr>
        </p:nvGraphicFramePr>
        <p:xfrm>
          <a:off x="72736" y="517890"/>
          <a:ext cx="9007655" cy="4178801"/>
        </p:xfrm>
        <a:graphic>
          <a:graphicData uri="http://schemas.openxmlformats.org/drawingml/2006/table">
            <a:tbl>
              <a:tblPr/>
              <a:tblGrid>
                <a:gridCol w="1558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703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9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625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19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54114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2468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Symptom: No boot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Critical</a:t>
                      </a:r>
                      <a:endParaRPr lang="en-US" sz="10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1pcs / 315pcs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</a:t>
                      </a:r>
                      <a:r>
                        <a:rPr lang="en-US" sz="10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0.31%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2149695001202109009014</a:t>
                      </a:r>
                      <a:r>
                        <a:rPr lang="en-US" sz="13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- </a:t>
                      </a:r>
                      <a:r>
                        <a:rPr lang="en-US" sz="1000" dirty="0" err="1" smtClean="0"/>
                        <a:t>Fii</a:t>
                      </a:r>
                      <a:r>
                        <a:rPr lang="en-US" sz="1000" dirty="0" smtClean="0"/>
                        <a:t> is </a:t>
                      </a:r>
                      <a:r>
                        <a:rPr lang="en-US" sz="1000" baseline="0" dirty="0" err="1" smtClean="0"/>
                        <a:t>analysising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baseline="0" dirty="0" err="1" smtClean="0"/>
                        <a:t>inprocess</a:t>
                      </a:r>
                      <a:endParaRPr lang="en-US" sz="1000" dirty="0"/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PE-</a:t>
                      </a:r>
                      <a:r>
                        <a:rPr kumimoji="0" lang="en-US" altLang="zh-TW" sz="10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Micheal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                          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16-May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90" y="56428"/>
            <a:ext cx="5839680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No Boot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78422" y="2548379"/>
            <a:ext cx="343117" cy="32273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0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468176"/>
              </p:ext>
            </p:extLst>
          </p:nvPr>
        </p:nvGraphicFramePr>
        <p:xfrm>
          <a:off x="72736" y="517890"/>
          <a:ext cx="8915424" cy="4338816"/>
        </p:xfrm>
        <a:graphic>
          <a:graphicData uri="http://schemas.openxmlformats.org/drawingml/2006/table">
            <a:tbl>
              <a:tblPr/>
              <a:tblGrid>
                <a:gridCol w="1390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8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573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8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156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79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Symptom : Aux is not working 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1pcs / 315pcs </a:t>
                      </a:r>
                    </a:p>
                    <a:p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00" dirty="0" smtClean="0"/>
                        <a:t>- </a:t>
                      </a:r>
                      <a:r>
                        <a:rPr lang="en-US" sz="1000" dirty="0" err="1" smtClean="0"/>
                        <a:t>Fii</a:t>
                      </a:r>
                      <a:r>
                        <a:rPr lang="en-US" sz="1000" dirty="0" smtClean="0"/>
                        <a:t> is </a:t>
                      </a:r>
                      <a:r>
                        <a:rPr lang="en-US" sz="1000" baseline="0" dirty="0" err="1" smtClean="0"/>
                        <a:t>analysising</a:t>
                      </a:r>
                      <a:r>
                        <a:rPr lang="en-US" sz="1000" baseline="0" dirty="0" smtClean="0"/>
                        <a:t> </a:t>
                      </a:r>
                      <a:r>
                        <a:rPr lang="en-US" sz="1000" baseline="0" dirty="0" err="1" smtClean="0"/>
                        <a:t>inprocess</a:t>
                      </a:r>
                      <a:endParaRPr lang="en-US" sz="1000" dirty="0"/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PE: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Micheal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16-May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89" y="56428"/>
            <a:ext cx="6604797" cy="34531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AUX not working ( PE analysis report )</a:t>
            </a:r>
            <a:endParaRPr lang="en-US" sz="2000" b="1" dirty="0">
              <a:solidFill>
                <a:srgbClr val="0000FF"/>
              </a:solidFill>
              <a:latin typeface="Calibri" pitchFamily="34" charset="0"/>
              <a:ea typeface="標楷體" pitchFamily="65" charset="-12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562663" y="2702622"/>
            <a:ext cx="343117" cy="32273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357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7674493"/>
              </p:ext>
            </p:extLst>
          </p:nvPr>
        </p:nvGraphicFramePr>
        <p:xfrm>
          <a:off x="72736" y="517890"/>
          <a:ext cx="8915424" cy="4338816"/>
        </p:xfrm>
        <a:graphic>
          <a:graphicData uri="http://schemas.openxmlformats.org/drawingml/2006/table">
            <a:tbl>
              <a:tblPr/>
              <a:tblGrid>
                <a:gridCol w="13904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8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845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69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173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0793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67058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71532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Symptom : Aux is not working 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</a:rPr>
                        <a:t>Type: Critical</a:t>
                      </a:r>
                      <a:endParaRPr lang="en-US" sz="135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0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1pcs / 315pcs </a:t>
                      </a:r>
                    </a:p>
                    <a:p>
                      <a:r>
                        <a:rPr lang="en-US" sz="10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q"/>
                      </a:pPr>
                      <a:r>
                        <a:rPr lang="en-US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Aux is not working, R2945 and R2946 PCB pattern was broken.</a:t>
                      </a:r>
                    </a:p>
                    <a:p>
                      <a:pPr marL="171450" indent="-171450">
                        <a:buFont typeface="Wingdings" panose="05000000000000000000" pitchFamily="2" charset="2"/>
                        <a:buChar char="v"/>
                      </a:pPr>
                      <a:r>
                        <a:rPr lang="en-US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Root cause: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Because the product after cutting the plate, must wait for the assembly materials, so it is necessary to pack the PCBA.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2.Abnormalities occur during PCBA packaging pending assembly, PCBA is packed in a carton, when removing PCBA increases the risk of components collision between products.</a:t>
                      </a:r>
                    </a:p>
                    <a:p>
                      <a:endParaRPr lang="en-US" sz="1100" b="0" i="0" u="none" strike="noStrike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en-US" sz="10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Waiting NG sample for</a:t>
                      </a:r>
                      <a:r>
                        <a:rPr lang="en-US" sz="1000" baseline="0" dirty="0" smtClean="0">
                          <a:solidFill>
                            <a:srgbClr val="0000FF"/>
                          </a:solidFill>
                        </a:rPr>
                        <a:t> further analysis.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altLang="zh-CN" sz="1000" dirty="0" smtClean="0"/>
                        <a:t>Corrective Actions: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lphaUcPeriod"/>
                        <a:tabLst/>
                        <a:defRPr/>
                      </a:pPr>
                      <a:r>
                        <a:rPr lang="en-US" sz="1000" dirty="0" smtClean="0"/>
                        <a:t>Use product carrier</a:t>
                      </a:r>
                      <a:r>
                        <a:rPr lang="en-US" sz="1000" baseline="0" dirty="0" smtClean="0"/>
                        <a:t> TRAY </a:t>
                      </a:r>
                      <a:r>
                        <a:rPr lang="en-US" sz="1000" dirty="0" smtClean="0"/>
                        <a:t> instead of cartons, reducing the risk of collisions between PCBA sheets, convenient for staff to operate.</a:t>
                      </a: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Ø"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 Status : Done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lphaUcPeriod"/>
                        <a:tabLst/>
                        <a:defRPr/>
                      </a:pPr>
                      <a:r>
                        <a:rPr lang="en-US" sz="1000" dirty="0" smtClean="0"/>
                        <a:t>Before assembling PCBA, ask staff to check the appearance in high-risk locations.</a:t>
                      </a:r>
                    </a:p>
                    <a:p>
                      <a:pPr marL="228600" marR="0" lvl="0" indent="-22860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AutoNum type="alphaUcPeriod"/>
                        <a:tabLst/>
                        <a:defRPr/>
                      </a:pPr>
                      <a:r>
                        <a:rPr lang="en-US" sz="1000" dirty="0" smtClean="0"/>
                        <a:t>Update operations and items in the assembly SOP of the product.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Status : </a:t>
                      </a:r>
                      <a:r>
                        <a:rPr lang="en-US" sz="1000" dirty="0" smtClean="0">
                          <a:solidFill>
                            <a:srgbClr val="0000FF"/>
                          </a:solidFill>
                        </a:rPr>
                        <a:t>Done</a:t>
                      </a:r>
                      <a:endParaRPr lang="en-US" sz="1000" dirty="0" smtClean="0">
                        <a:solidFill>
                          <a:srgbClr val="0000FF"/>
                        </a:solidFill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PE: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Micheal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ME:Chenglun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27-Apr</a:t>
                      </a:r>
                      <a:endParaRPr kumimoji="0" lang="en-US" altLang="zh-TW" sz="1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6089" y="56428"/>
            <a:ext cx="6604797" cy="345315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2.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AUX not working ( ME analysis Report )</a:t>
            </a:r>
            <a:endParaRPr lang="en-US" sz="2000" b="1" dirty="0">
              <a:solidFill>
                <a:srgbClr val="0000FF"/>
              </a:solidFill>
              <a:latin typeface="Calibri" pitchFamily="34" charset="0"/>
              <a:ea typeface="標楷體" pitchFamily="65" charset="-12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782222" y="2626665"/>
            <a:ext cx="852965" cy="1230336"/>
          </a:xfrm>
          <a:prstGeom prst="rect">
            <a:avLst/>
          </a:prstGeom>
          <a:ln w="3175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6385" y="3251941"/>
            <a:ext cx="975372" cy="890420"/>
          </a:xfrm>
          <a:prstGeom prst="rect">
            <a:avLst/>
          </a:prstGeom>
          <a:ln w="3175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711" y="3256019"/>
            <a:ext cx="823447" cy="844244"/>
          </a:xfrm>
          <a:prstGeom prst="rect">
            <a:avLst/>
          </a:prstGeom>
          <a:ln w="3175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8844" y="2807231"/>
            <a:ext cx="1118856" cy="1469870"/>
          </a:xfrm>
          <a:prstGeom prst="rect">
            <a:avLst/>
          </a:prstGeom>
          <a:ln w="3175" cap="sq">
            <a:solidFill>
              <a:srgbClr val="0000FF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598120" y="3779043"/>
            <a:ext cx="1154483" cy="26161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Before Improved</a:t>
            </a:r>
            <a:endParaRPr lang="en-US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3163217" y="4376311"/>
            <a:ext cx="1061509" cy="2616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After Improved</a:t>
            </a:r>
            <a:endParaRPr lang="en-US" sz="1100" dirty="0"/>
          </a:p>
        </p:txBody>
      </p:sp>
      <p:sp>
        <p:nvSpPr>
          <p:cNvPr id="14" name="Right Arrow 13"/>
          <p:cNvSpPr/>
          <p:nvPr/>
        </p:nvSpPr>
        <p:spPr>
          <a:xfrm>
            <a:off x="2926080" y="3468414"/>
            <a:ext cx="182880" cy="4414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1742617" y="4100263"/>
            <a:ext cx="879375" cy="687207"/>
            <a:chOff x="1385081" y="3631618"/>
            <a:chExt cx="3314703" cy="254663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48" t="16019" r="5066" b="25789"/>
            <a:stretch>
              <a:fillRect/>
            </a:stretch>
          </p:blipFill>
          <p:spPr bwMode="auto">
            <a:xfrm rot="5400000">
              <a:off x="1769114" y="3247585"/>
              <a:ext cx="2546638" cy="3314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Oval 22"/>
            <p:cNvSpPr/>
            <p:nvPr/>
          </p:nvSpPr>
          <p:spPr>
            <a:xfrm>
              <a:off x="2704864" y="4379633"/>
              <a:ext cx="784030" cy="75043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</p:grpSp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196987" y="2594432"/>
            <a:ext cx="1223072" cy="1315416"/>
            <a:chOff x="1385081" y="3631618"/>
            <a:chExt cx="3314703" cy="2546638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448" t="16019" r="5066" b="25789"/>
            <a:stretch>
              <a:fillRect/>
            </a:stretch>
          </p:blipFill>
          <p:spPr bwMode="auto">
            <a:xfrm rot="5400000">
              <a:off x="1769114" y="3247585"/>
              <a:ext cx="2546638" cy="33147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16"/>
            <p:cNvSpPr/>
            <p:nvPr/>
          </p:nvSpPr>
          <p:spPr>
            <a:xfrm>
              <a:off x="2704864" y="4379633"/>
              <a:ext cx="784030" cy="750435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en-US"/>
            </a:p>
          </p:txBody>
        </p:sp>
      </p:grpSp>
      <p:sp>
        <p:nvSpPr>
          <p:cNvPr id="18" name="Oval 17"/>
          <p:cNvSpPr/>
          <p:nvPr/>
        </p:nvSpPr>
        <p:spPr>
          <a:xfrm>
            <a:off x="8524588" y="2687298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478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1967551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552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65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Acetic tape missing 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1/315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1. This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station OP forget paste Acetic tape. Doing no follow SOP.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V1016392 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Nguyen Van Truong </a:t>
                      </a:r>
                      <a:r>
                        <a:rPr lang="zh-CN" alt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8</a:t>
                      </a:r>
                    </a:p>
                    <a:p>
                      <a:endParaRPr lang="en-US" altLang="zh-CN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Update training on system for this OP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learned and pass exam.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2.Hang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online for OP notice it.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3.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Acetic tape missing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402" y="2125573"/>
            <a:ext cx="1334269" cy="656269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150402" y="3236001"/>
            <a:ext cx="1334269" cy="805800"/>
            <a:chOff x="5817791" y="1441850"/>
            <a:chExt cx="3456384" cy="1950019"/>
          </a:xfrm>
        </p:grpSpPr>
        <p:grpSp>
          <p:nvGrpSpPr>
            <p:cNvPr id="9" name="Group 8"/>
            <p:cNvGrpSpPr/>
            <p:nvPr/>
          </p:nvGrpSpPr>
          <p:grpSpPr>
            <a:xfrm>
              <a:off x="5817791" y="1441850"/>
              <a:ext cx="3456384" cy="1890313"/>
              <a:chOff x="5817791" y="1441850"/>
              <a:chExt cx="3456384" cy="1890313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817791" y="1441850"/>
                <a:ext cx="3456384" cy="1890313"/>
              </a:xfrm>
              <a:prstGeom prst="rect">
                <a:avLst/>
              </a:prstGeom>
            </p:spPr>
          </p:pic>
          <p:sp>
            <p:nvSpPr>
              <p:cNvPr id="12" name="Oval 11"/>
              <p:cNvSpPr/>
              <p:nvPr/>
            </p:nvSpPr>
            <p:spPr bwMode="auto">
              <a:xfrm rot="774397">
                <a:off x="6249144" y="1628800"/>
                <a:ext cx="936104" cy="576064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新細明體" pitchFamily="18" charset="-12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 bwMode="auto">
              <a:xfrm rot="20500436">
                <a:off x="7683426" y="1628799"/>
                <a:ext cx="936104" cy="576064"/>
              </a:xfrm>
              <a:prstGeom prst="ellipse">
                <a:avLst/>
              </a:prstGeom>
              <a:noFill/>
              <a:ln w="28575" cap="flat" cmpd="sng" algn="ctr">
                <a:solidFill>
                  <a:srgbClr val="00FF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1" lang="en-US" sz="24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charset="0"/>
                  <a:ea typeface="新細明體" pitchFamily="18" charset="-12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5837148" y="2870499"/>
              <a:ext cx="892438" cy="521370"/>
            </a:xfrm>
            <a:prstGeom prst="rect">
              <a:avLst/>
            </a:prstGeom>
            <a:solidFill>
              <a:srgbClr val="00FF00"/>
            </a:solidFill>
            <a:ln>
              <a:solidFill>
                <a:srgbClr val="00FF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OK</a:t>
              </a:r>
              <a:endParaRPr lang="en-US" sz="800" dirty="0"/>
            </a:p>
          </p:txBody>
        </p:sp>
      </p:grp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9346" y="1621354"/>
            <a:ext cx="1895893" cy="141689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9345" y="3251517"/>
            <a:ext cx="1895893" cy="12558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4367" y="1192881"/>
            <a:ext cx="2020627" cy="771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024" y="4128111"/>
            <a:ext cx="1231027" cy="622933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74988" y="3866531"/>
            <a:ext cx="618257" cy="114142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134367" y="2523546"/>
            <a:ext cx="2281375" cy="931930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0417265"/>
              </p:ext>
            </p:extLst>
          </p:nvPr>
        </p:nvGraphicFramePr>
        <p:xfrm>
          <a:off x="6196563" y="1192881"/>
          <a:ext cx="909009" cy="658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Acrobat Document" showAsIcon="1" r:id="rId12" imgW="914400" imgH="771480" progId="AcroExch.Document.11">
                  <p:embed/>
                </p:oleObj>
              </mc:Choice>
              <mc:Fallback>
                <p:oleObj name="Acrobat Document" showAsIcon="1" r:id="rId12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196563" y="1192881"/>
                        <a:ext cx="909009" cy="658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69680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34277177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74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KC label attachment NG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1/315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From KC label picture, Under label have finger rubber torn.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SOP define cut 2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head finger rubber update by IE and QA at this station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</a:t>
                      </a:r>
                      <a:r>
                        <a:rPr lang="en-US" altLang="zh-CN" sz="10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this station for OP notice it.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KC label attachment NG 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409" y="2186769"/>
            <a:ext cx="1367759" cy="696048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770358" y="2925909"/>
            <a:ext cx="45719" cy="220412"/>
          </a:xfrm>
          <a:prstGeom prst="down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592" y="3208622"/>
            <a:ext cx="1402576" cy="6230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972" y="3950363"/>
            <a:ext cx="973957" cy="7547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81400" y="3830073"/>
            <a:ext cx="715479" cy="9560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434760" y="905521"/>
            <a:ext cx="789413" cy="145394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5109918" y="1012762"/>
            <a:ext cx="893042" cy="29332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169" y="1564240"/>
            <a:ext cx="2270296" cy="1391166"/>
          </a:xfrm>
          <a:prstGeom prst="rect">
            <a:avLst/>
          </a:prstGeom>
        </p:spPr>
      </p:pic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9893578"/>
              </p:ext>
            </p:extLst>
          </p:nvPr>
        </p:nvGraphicFramePr>
        <p:xfrm>
          <a:off x="5838892" y="125850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Acrobat Document" showAsIcon="1" r:id="rId11" imgW="914400" imgH="771480" progId="AcroExch.Document.11">
                  <p:embed/>
                </p:oleObj>
              </mc:Choice>
              <mc:Fallback>
                <p:oleObj name="Acrobat Document" showAsIcon="1" r:id="rId11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838892" y="1258508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892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6068039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63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54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LED FFC bad assembly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1/315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indent="-228600">
                        <a:buAutoNum type="arabicPeriod"/>
                      </a:pPr>
                      <a:r>
                        <a:rPr lang="en-US" altLang="zh-CN" sz="1050" dirty="0" smtClean="0">
                          <a:latin typeface="+mn-lt"/>
                          <a:cs typeface="Calibri" panose="020F0502020204030204" pitchFamily="34" charset="0"/>
                        </a:rPr>
                        <a:t>OP doing not carefully at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Assembly </a:t>
                      </a:r>
                      <a:r>
                        <a:rPr lang="en-US" altLang="zh-CN" sz="1050" dirty="0" smtClean="0">
                          <a:latin typeface="+mn-lt"/>
                          <a:cs typeface="Calibri" panose="020F0502020204030204" pitchFamily="34" charset="0"/>
                        </a:rPr>
                        <a:t>LED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FFC cable wrong SOP defined. Cause FFC cable was folded.</a:t>
                      </a:r>
                      <a:endParaRPr lang="en-US" altLang="zh-CN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V1001210 Nguyen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Thi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Hong -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8.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Update training on system for this OP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learned and pass exam.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Hang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this station for OP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5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LED FFC bad </a:t>
            </a:r>
            <a:r>
              <a:rPr lang="en-US" altLang="zh-TW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assembly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2399" y="2155803"/>
            <a:ext cx="1461097" cy="720946"/>
            <a:chOff x="90220" y="2155803"/>
            <a:chExt cx="2598350" cy="129532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0220" y="2155803"/>
              <a:ext cx="2598350" cy="1295320"/>
            </a:xfrm>
            <a:prstGeom prst="rect">
              <a:avLst/>
            </a:prstGeom>
          </p:spPr>
        </p:pic>
        <p:sp>
          <p:nvSpPr>
            <p:cNvPr id="5" name="Oval 4"/>
            <p:cNvSpPr/>
            <p:nvPr/>
          </p:nvSpPr>
          <p:spPr>
            <a:xfrm>
              <a:off x="737419" y="2554019"/>
              <a:ext cx="432620" cy="444820"/>
            </a:xfrm>
            <a:prstGeom prst="ellipse">
              <a:avLst/>
            </a:prstGeom>
            <a:noFill/>
            <a:ln w="127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27" y="3363850"/>
            <a:ext cx="1372607" cy="873221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699600" y="3048000"/>
            <a:ext cx="96813" cy="235974"/>
          </a:xfrm>
          <a:prstGeom prst="down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866" y="3963983"/>
            <a:ext cx="989343" cy="76669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76815" y="3834632"/>
            <a:ext cx="769375" cy="102807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92" y="1245919"/>
            <a:ext cx="2642064" cy="841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798" y="1618919"/>
            <a:ext cx="2057879" cy="138051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24587" y="3132490"/>
            <a:ext cx="2057879" cy="15147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0251" y="2516791"/>
            <a:ext cx="1601105" cy="79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674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28811216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77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40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Inside the screw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1/315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1. This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station maybe OP use hand take screw out machine drop inside product, OP no upside down product before final Top case housing. ( SOP define it )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V1016230</a:t>
                      </a:r>
                      <a:r>
                        <a:rPr lang="zh-CN" alt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Phan </a:t>
                      </a:r>
                      <a:r>
                        <a:rPr lang="en-US" altLang="zh-CN" sz="105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Duc</a:t>
                      </a:r>
                      <a:r>
                        <a:rPr lang="en-US" altLang="zh-CN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50" baseline="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Toan</a:t>
                      </a:r>
                      <a:r>
                        <a:rPr lang="en-US" altLang="zh-CN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8.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Doing follow SOP ( SOP define take screw by machine, not by hand).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Request each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OP doing must have self check, re-check and final check.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6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Inside the screw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791" y="2060870"/>
            <a:ext cx="1336880" cy="7019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290" y="1737026"/>
            <a:ext cx="2059910" cy="14584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107276" y="2893585"/>
            <a:ext cx="1189551" cy="210774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1697" y="3972232"/>
            <a:ext cx="1132569" cy="72758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55853" y="3779854"/>
            <a:ext cx="727588" cy="111235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109" y="1218088"/>
            <a:ext cx="1299073" cy="72083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7326" y="2399962"/>
            <a:ext cx="2492230" cy="94154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8879" y="1218589"/>
            <a:ext cx="1067805" cy="720331"/>
          </a:xfrm>
          <a:prstGeom prst="rect">
            <a:avLst/>
          </a:prstGeom>
        </p:spPr>
      </p:pic>
      <p:cxnSp>
        <p:nvCxnSpPr>
          <p:cNvPr id="14" name="Straight Connector 13"/>
          <p:cNvCxnSpPr/>
          <p:nvPr/>
        </p:nvCxnSpPr>
        <p:spPr>
          <a:xfrm>
            <a:off x="4264347" y="1366821"/>
            <a:ext cx="686743" cy="4588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4261325" y="1374960"/>
            <a:ext cx="651174" cy="34412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470110" y="1710676"/>
            <a:ext cx="3997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FF00"/>
                </a:solidFill>
              </a:rPr>
              <a:t>OK</a:t>
            </a:r>
            <a:endParaRPr lang="en-US" dirty="0">
              <a:solidFill>
                <a:srgbClr val="00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04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1644211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00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856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42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NUGU LED slightly different color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1/315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1. Online product no rip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off check inside GRILL before assembly.</a:t>
                      </a:r>
                    </a:p>
                    <a:p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2. SQE checking with </a:t>
                      </a:r>
                      <a:r>
                        <a:rPr lang="en-US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Inkel</a:t>
                      </a:r>
                      <a:r>
                        <a:rPr lang="en-US" sz="1050" baseline="0" dirty="0" smtClean="0">
                          <a:latin typeface="+mn-lt"/>
                          <a:cs typeface="Calibri" panose="020F0502020204030204" pitchFamily="34" charset="0"/>
                        </a:rPr>
                        <a:t> vendor to find out root cause.</a:t>
                      </a:r>
                      <a:endParaRPr lang="en-US" sz="105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Add to SOP OK and NG LED when OP check function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LED.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FT3 station and OBA station check LED.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7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NUGU LED slightly different color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00" y="2179539"/>
            <a:ext cx="1470930" cy="9372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3975" y="3205316"/>
            <a:ext cx="2099341" cy="1346803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4240777"/>
              </p:ext>
            </p:extLst>
          </p:nvPr>
        </p:nvGraphicFramePr>
        <p:xfrm>
          <a:off x="4609222" y="1337965"/>
          <a:ext cx="1447695" cy="1047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09222" y="1337965"/>
                        <a:ext cx="1447695" cy="10472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4358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5861117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29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8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6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NUGU LED partially different color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1/315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sv-SE" sz="10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Resistor R3_25 broken :</a:t>
                      </a:r>
                    </a:p>
                    <a:p>
                      <a:pPr marL="171450" marR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0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Root cause:</a:t>
                      </a:r>
                    </a:p>
                    <a:p>
                      <a:pPr marL="228600" marR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Because the product after cutting the plate, must wait for the assembly materials, so it is necessary to pack the PCBA.</a:t>
                      </a:r>
                    </a:p>
                    <a:p>
                      <a:pPr marL="228600" marR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5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product is placed on the carrier Tray, in the process of moving the PCBAs close to each other, they collide, leading to broken components.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v"/>
                      </a:pPr>
                      <a:r>
                        <a:rPr lang="en-US" altLang="zh-CN" sz="1050" dirty="0" smtClean="0"/>
                        <a:t>Corrective Actions:</a:t>
                      </a:r>
                    </a:p>
                    <a:p>
                      <a:pPr marL="228600" indent="-228600">
                        <a:buFont typeface="Wingdings" panose="05000000000000000000" pitchFamily="2" charset="2"/>
                        <a:buAutoNum type="alphaUcPeriod"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As a partition between products, the purpose is to reduce the possibility of collisions between PCBAs.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228600" indent="-228600">
                        <a:buFont typeface="Wingdings" panose="05000000000000000000" pitchFamily="2" charset="2"/>
                        <a:buAutoNum type="alphaUcPeriod"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Ask the operator not to place too many PCBA on 1 wall of the transport carrier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TRAY.</a:t>
                      </a:r>
                    </a:p>
                    <a:p>
                      <a:pPr marL="228600" indent="-228600">
                        <a:buFont typeface="Wingdings" panose="05000000000000000000" pitchFamily="2" charset="2"/>
                        <a:buAutoNum type="alphaUcPeriod"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Remind staff to pay attention to the operation steps and update the attention items into the SOP of the operating stations.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Add to SOP OK and NG LED when OP check function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LED.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Add auto test LED by fixture ( FT1 station ).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 FT3 station and OBA station check LED.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8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NUGU LED partially different color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88" y="2178613"/>
            <a:ext cx="1405245" cy="564587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21994" y="3236219"/>
            <a:ext cx="1218432" cy="1051229"/>
            <a:chOff x="1813950" y="3306585"/>
            <a:chExt cx="2676963" cy="2714726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3950" y="3306585"/>
              <a:ext cx="2676963" cy="271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Oval 8"/>
            <p:cNvSpPr/>
            <p:nvPr/>
          </p:nvSpPr>
          <p:spPr>
            <a:xfrm>
              <a:off x="2569583" y="5007684"/>
              <a:ext cx="455552" cy="363556"/>
            </a:xfrm>
            <a:prstGeom prst="ellipse">
              <a:avLst/>
            </a:prstGeom>
            <a:noFill/>
            <a:ln w="19050">
              <a:solidFill>
                <a:srgbClr val="FA06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1648097" y="2743200"/>
            <a:ext cx="1139949" cy="1024869"/>
            <a:chOff x="1164020" y="1958712"/>
            <a:chExt cx="4091152" cy="3068364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675414" y="1447318"/>
              <a:ext cx="3068364" cy="4091152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2" name="Oval 11"/>
            <p:cNvSpPr/>
            <p:nvPr/>
          </p:nvSpPr>
          <p:spPr>
            <a:xfrm>
              <a:off x="3405351" y="2774731"/>
              <a:ext cx="567559" cy="1093076"/>
            </a:xfrm>
            <a:prstGeom prst="ellipse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5278" y="2736963"/>
            <a:ext cx="1123432" cy="102487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extBox 13"/>
          <p:cNvSpPr txBox="1"/>
          <p:nvPr/>
        </p:nvSpPr>
        <p:spPr>
          <a:xfrm>
            <a:off x="1658062" y="4035720"/>
            <a:ext cx="1154483" cy="26161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Before Improved</a:t>
            </a:r>
            <a:endParaRPr lang="en-US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3086239" y="4025838"/>
            <a:ext cx="1061509" cy="2616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After Improved</a:t>
            </a:r>
            <a:endParaRPr lang="en-US" sz="1100" dirty="0"/>
          </a:p>
        </p:txBody>
      </p:sp>
      <p:sp>
        <p:nvSpPr>
          <p:cNvPr id="16" name="Right Arrow 15"/>
          <p:cNvSpPr/>
          <p:nvPr/>
        </p:nvSpPr>
        <p:spPr>
          <a:xfrm>
            <a:off x="2860046" y="3160143"/>
            <a:ext cx="135671" cy="29796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104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1329657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0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3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75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914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NUGU LED partially different color</a:t>
                      </a:r>
                    </a:p>
                    <a:p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Major</a:t>
                      </a: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1/315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pcs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marR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sv-SE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Resistor R3_25 broken :</a:t>
                      </a:r>
                    </a:p>
                    <a:p>
                      <a:pPr marL="171450" marR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en-US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Root cause:</a:t>
                      </a:r>
                    </a:p>
                    <a:p>
                      <a:pPr marL="228600" marR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Because the product after cutting the plate, must wait for the assembly materials, so it is necessary to pack the PCBA.</a:t>
                      </a:r>
                    </a:p>
                    <a:p>
                      <a:pPr marL="228600" marR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1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product is placed on the carrier Tray, in the process of moving the PCBAs close to each other, they collide, leading to broken components.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171450" indent="-171450">
                        <a:buFont typeface="Wingdings" panose="05000000000000000000" pitchFamily="2" charset="2"/>
                        <a:buChar char="v"/>
                      </a:pPr>
                      <a:r>
                        <a:rPr lang="en-US" altLang="zh-CN" sz="1050" dirty="0" smtClean="0"/>
                        <a:t>Corrective Actions:</a:t>
                      </a:r>
                    </a:p>
                    <a:p>
                      <a:pPr marL="228600" indent="-228600">
                        <a:buFont typeface="Wingdings" panose="05000000000000000000" pitchFamily="2" charset="2"/>
                        <a:buAutoNum type="alphaUcPeriod"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As a partition between products, the purpose is to reduce the possibility of collisions between PCBAs.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228600" indent="-228600">
                        <a:buFont typeface="Wingdings" panose="05000000000000000000" pitchFamily="2" charset="2"/>
                        <a:buAutoNum type="alphaUcPeriod"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Ask the operator not to place too many PCBA on 1 wall of the transport carrier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TRAY.</a:t>
                      </a:r>
                    </a:p>
                    <a:p>
                      <a:pPr marL="228600" indent="-228600">
                        <a:buFont typeface="Wingdings" panose="05000000000000000000" pitchFamily="2" charset="2"/>
                        <a:buAutoNum type="alphaUcPeriod"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Remind staff to pay attention to the operation steps and update the attention items into the SOP of the operating stations.</a:t>
                      </a:r>
                    </a:p>
                    <a:p>
                      <a:pPr marL="171450" marR="0" lvl="0" indent="-17145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ü"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lphaU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ME:Cheng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8"/>
            <a:ext cx="4737803" cy="343310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8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NUGU LED partially different color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928" y="255401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1640651" y="3270906"/>
            <a:ext cx="1139949" cy="1024869"/>
            <a:chOff x="1164020" y="1958712"/>
            <a:chExt cx="4091152" cy="3068364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1675414" y="1447318"/>
              <a:ext cx="3068364" cy="4091152"/>
            </a:xfrm>
            <a:prstGeom prst="rect">
              <a:avLst/>
            </a:prstGeom>
            <a:ln w="3175" cap="sq">
              <a:solidFill>
                <a:srgbClr val="000000"/>
              </a:solidFill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7" name="Oval 6"/>
            <p:cNvSpPr/>
            <p:nvPr/>
          </p:nvSpPr>
          <p:spPr>
            <a:xfrm>
              <a:off x="3405351" y="2774731"/>
              <a:ext cx="567559" cy="1093076"/>
            </a:xfrm>
            <a:prstGeom prst="ellipse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32" y="3270905"/>
            <a:ext cx="1152492" cy="1024870"/>
          </a:xfrm>
          <a:prstGeom prst="rect">
            <a:avLst/>
          </a:prstGeom>
          <a:ln w="635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/>
          <p:cNvSpPr txBox="1"/>
          <p:nvPr/>
        </p:nvSpPr>
        <p:spPr>
          <a:xfrm>
            <a:off x="1569135" y="4389319"/>
            <a:ext cx="1154483" cy="261610"/>
          </a:xfrm>
          <a:prstGeom prst="rect">
            <a:avLst/>
          </a:prstGeom>
          <a:solidFill>
            <a:schemeClr val="accent2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Before Improved</a:t>
            </a:r>
            <a:endParaRPr lang="en-US" sz="1100" dirty="0"/>
          </a:p>
        </p:txBody>
      </p:sp>
      <p:sp>
        <p:nvSpPr>
          <p:cNvPr id="12" name="TextBox 11"/>
          <p:cNvSpPr txBox="1"/>
          <p:nvPr/>
        </p:nvSpPr>
        <p:spPr>
          <a:xfrm>
            <a:off x="3138815" y="4389319"/>
            <a:ext cx="1061509" cy="261610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1100" dirty="0" smtClean="0"/>
              <a:t>After Improved</a:t>
            </a:r>
            <a:endParaRPr lang="en-US" sz="1100" dirty="0"/>
          </a:p>
        </p:txBody>
      </p:sp>
      <p:sp>
        <p:nvSpPr>
          <p:cNvPr id="13" name="Right Arrow 12"/>
          <p:cNvSpPr/>
          <p:nvPr/>
        </p:nvSpPr>
        <p:spPr>
          <a:xfrm>
            <a:off x="2840010" y="3562623"/>
            <a:ext cx="182880" cy="44143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968312" y="2960333"/>
            <a:ext cx="1596450" cy="1514022"/>
            <a:chOff x="1813950" y="3306585"/>
            <a:chExt cx="2676963" cy="2714726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3950" y="3306585"/>
              <a:ext cx="2676963" cy="2714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" name="Oval 18"/>
            <p:cNvSpPr/>
            <p:nvPr/>
          </p:nvSpPr>
          <p:spPr>
            <a:xfrm>
              <a:off x="2569583" y="5007684"/>
              <a:ext cx="455552" cy="363556"/>
            </a:xfrm>
            <a:prstGeom prst="ellipse">
              <a:avLst/>
            </a:prstGeom>
            <a:noFill/>
            <a:ln w="19050">
              <a:solidFill>
                <a:srgbClr val="FA060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TW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94799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3447921"/>
              </p:ext>
            </p:extLst>
          </p:nvPr>
        </p:nvGraphicFramePr>
        <p:xfrm>
          <a:off x="72736" y="509653"/>
          <a:ext cx="9030074" cy="4395912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2739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6769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8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Acetic tape miss align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1pcs / 315 carton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•Defect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1. OP doing no follow SOP.</a:t>
                      </a:r>
                    </a:p>
                    <a:p>
                      <a:endParaRPr lang="en-US" sz="1050" baseline="0" dirty="0" smtClean="0"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Training OP doing follow SOP.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indent="-228600">
                        <a:buFont typeface="Wingdings" panose="05000000000000000000" pitchFamily="2" charset="2"/>
                        <a:buAutoNum type="arabicPeriod"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</a:t>
                      </a:r>
                      <a:r>
                        <a:rPr lang="en-US" sz="10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this station for OP doing 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5095613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9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Acetic tape miss align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3880" y="270015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99" y="2535034"/>
            <a:ext cx="1441433" cy="69330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92398" y="3593726"/>
            <a:ext cx="1441433" cy="946454"/>
          </a:xfrm>
          <a:prstGeom prst="rect">
            <a:avLst/>
          </a:prstGeom>
        </p:spPr>
      </p:pic>
      <p:sp>
        <p:nvSpPr>
          <p:cNvPr id="6" name="Down Arrow 5"/>
          <p:cNvSpPr/>
          <p:nvPr/>
        </p:nvSpPr>
        <p:spPr>
          <a:xfrm>
            <a:off x="717755" y="3277502"/>
            <a:ext cx="45719" cy="262110"/>
          </a:xfrm>
          <a:prstGeom prst="down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0695" y="3033818"/>
            <a:ext cx="2653060" cy="169104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695" y="1271721"/>
            <a:ext cx="1315873" cy="9042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94170" y="1055647"/>
            <a:ext cx="904287" cy="133643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23550" y="1396181"/>
            <a:ext cx="2348682" cy="1138853"/>
          </a:xfrm>
          <a:prstGeom prst="rect">
            <a:avLst/>
          </a:prstGeom>
        </p:spPr>
      </p:pic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9640898"/>
              </p:ext>
            </p:extLst>
          </p:nvPr>
        </p:nvGraphicFramePr>
        <p:xfrm>
          <a:off x="2024952" y="2734142"/>
          <a:ext cx="1365385" cy="98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Acrobat Document" showAsIcon="1" r:id="rId10" imgW="914400" imgH="771480" progId="AcroExch.Document.11">
                  <p:embed/>
                </p:oleObj>
              </mc:Choice>
              <mc:Fallback>
                <p:oleObj name="Acrobat Document" showAsIcon="1" r:id="rId10" imgW="914400" imgH="771480" progId="AcroExch.Document.11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24952" y="2734142"/>
                        <a:ext cx="1365385" cy="988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1782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4227844"/>
              </p:ext>
            </p:extLst>
          </p:nvPr>
        </p:nvGraphicFramePr>
        <p:xfrm>
          <a:off x="72736" y="509653"/>
          <a:ext cx="9030074" cy="4395912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847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10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81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Grill assembly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1" kern="1200" dirty="0" err="1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 1pcs / 315 carton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•Defect rate : 0.31%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050" dirty="0" smtClean="0">
                          <a:latin typeface="+mn-lt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dirty="0" smtClean="0">
                          <a:latin typeface="+mn-lt"/>
                          <a:cs typeface="Calibri" panose="020F0502020204030204" pitchFamily="34" charset="0"/>
                        </a:rPr>
                        <a:t>OP doing not carefully at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Assembly </a:t>
                      </a:r>
                      <a:r>
                        <a:rPr lang="en-US" altLang="zh-CN" sz="1050" dirty="0" smtClean="0">
                          <a:latin typeface="+mn-lt"/>
                          <a:cs typeface="Calibri" panose="020F0502020204030204" pitchFamily="34" charset="0"/>
                        </a:rPr>
                        <a:t>Grill 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wrong SOP defined. Cause Grill </a:t>
                      </a:r>
                      <a:r>
                        <a:rPr lang="en-US" altLang="zh-CN" sz="1050" baseline="0" dirty="0" err="1" smtClean="0">
                          <a:latin typeface="+mn-lt"/>
                          <a:cs typeface="Calibri" panose="020F0502020204030204" pitchFamily="34" charset="0"/>
                        </a:rPr>
                        <a:t>assy</a:t>
                      </a:r>
                      <a:r>
                        <a:rPr lang="en-US" altLang="zh-CN" sz="1050" baseline="0" dirty="0" smtClean="0">
                          <a:latin typeface="+mn-lt"/>
                          <a:cs typeface="Calibri" panose="020F0502020204030204" pitchFamily="34" charset="0"/>
                        </a:rPr>
                        <a:t> not fully assembly.</a:t>
                      </a:r>
                      <a:endParaRPr lang="en-US" sz="1050" b="1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2. V1001210 Nguyen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050" baseline="0" dirty="0" err="1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Thi</a:t>
                      </a:r>
                      <a:r>
                        <a:rPr lang="en-US" sz="1050" baseline="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 Hong -</a:t>
                      </a:r>
                      <a:r>
                        <a:rPr lang="en-US" altLang="zh-CN" sz="1050" dirty="0" smtClean="0">
                          <a:solidFill>
                            <a:schemeClr val="tx1"/>
                          </a:solidFill>
                          <a:latin typeface="+mn-lt"/>
                          <a:cs typeface="Calibri" panose="020F0502020204030204" pitchFamily="34" charset="0"/>
                        </a:rPr>
                        <a:t>Line 8.</a:t>
                      </a:r>
                      <a:endParaRPr lang="en-US" sz="1050" dirty="0" smtClean="0">
                        <a:solidFill>
                          <a:schemeClr val="tx1"/>
                        </a:solidFill>
                        <a:latin typeface="+mn-lt"/>
                        <a:cs typeface="Calibri" panose="020F050202020403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1. 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Update training on system for this OP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learned and pass exam.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  <a:endParaRPr lang="en-US" altLang="zh-CN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</a:t>
                      </a:r>
                      <a:r>
                        <a:rPr lang="en-US" altLang="zh-CN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Update</a:t>
                      </a:r>
                      <a:r>
                        <a:rPr lang="en-US" altLang="zh-CN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NG picture to SOP.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3. Before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read SOP and quality alarm.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11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11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5095613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10.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Grill assembly NG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3880" y="2700159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437382" y="2135987"/>
            <a:ext cx="771129" cy="14217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281320" y="3425047"/>
            <a:ext cx="1083253" cy="1421769"/>
          </a:xfrm>
          <a:prstGeom prst="rect">
            <a:avLst/>
          </a:prstGeom>
        </p:spPr>
      </p:pic>
      <p:sp>
        <p:nvSpPr>
          <p:cNvPr id="7" name="Down Arrow 6"/>
          <p:cNvSpPr/>
          <p:nvPr/>
        </p:nvSpPr>
        <p:spPr>
          <a:xfrm>
            <a:off x="790023" y="3281596"/>
            <a:ext cx="45719" cy="238351"/>
          </a:xfrm>
          <a:prstGeom prst="downArrow">
            <a:avLst/>
          </a:prstGeom>
          <a:solidFill>
            <a:srgbClr val="00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0414" y="1707840"/>
            <a:ext cx="2115845" cy="12182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849580" y="2793724"/>
            <a:ext cx="1657514" cy="21158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240" y="4080154"/>
            <a:ext cx="1120682" cy="77014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7347" y="3896271"/>
            <a:ext cx="769568" cy="113733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093" y="2664344"/>
            <a:ext cx="1012374" cy="79853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939" y="1423794"/>
            <a:ext cx="2818498" cy="84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828" y="2664344"/>
            <a:ext cx="938116" cy="803986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339056"/>
              </p:ext>
            </p:extLst>
          </p:nvPr>
        </p:nvGraphicFramePr>
        <p:xfrm>
          <a:off x="6270593" y="2668018"/>
          <a:ext cx="808633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6" name="Acrobat Document" showAsIcon="1" r:id="rId13" imgW="914400" imgH="771480" progId="AcroExch.Document.11">
                  <p:embed/>
                </p:oleObj>
              </mc:Choice>
              <mc:Fallback>
                <p:oleObj name="Acrobat Document" showAsIcon="1" r:id="rId13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270593" y="2668018"/>
                        <a:ext cx="808633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26764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7191075"/>
              </p:ext>
            </p:extLst>
          </p:nvPr>
        </p:nvGraphicFramePr>
        <p:xfrm>
          <a:off x="72736" y="517891"/>
          <a:ext cx="9030074" cy="4262577"/>
        </p:xfrm>
        <a:graphic>
          <a:graphicData uri="http://schemas.openxmlformats.org/drawingml/2006/table">
            <a:tbl>
              <a:tblPr/>
              <a:tblGrid>
                <a:gridCol w="15020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45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013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739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58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Owner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Due Date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Cosmetic issue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kern="120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Top scratch and</a:t>
                      </a:r>
                      <a:r>
                        <a:rPr lang="en-US" sz="1100" b="1" kern="1200" baseline="0" dirty="0" smtClean="0">
                          <a:solidFill>
                            <a:srgbClr val="FF0000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Bottom scratch</a:t>
                      </a:r>
                      <a:endParaRPr lang="en-US" sz="1100" b="1" kern="1200" dirty="0" smtClean="0">
                        <a:solidFill>
                          <a:srgbClr val="FF0000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1. TOP &amp; BOT housing scratch ( without feel ) on AA side and A side . 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Notice OP check when VI product, special AA side , logo and text </a:t>
                      </a:r>
                      <a:r>
                        <a:rPr lang="en-US" altLang="zh-TW" sz="10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sletter</a:t>
                      </a: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location.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</a:t>
                      </a:r>
                      <a:r>
                        <a:rPr lang="en-US" sz="10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arlam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on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VI station and OBA station for OP doing  notice it.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PQE:Rachel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IE: Mei Ling</a:t>
                      </a: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PD:Van</a:t>
                      </a: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Anh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ME: Cheng </a:t>
                      </a:r>
                      <a:r>
                        <a:rPr kumimoji="0" lang="en-US" altLang="zh-TW" sz="9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Lun</a:t>
                      </a:r>
                      <a:endParaRPr kumimoji="0" lang="en-US" altLang="zh-TW" sz="9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新細明體" charset="-120"/>
                        <a:cs typeface="Times New Roman" pitchFamily="18" charset="0"/>
                      </a:endParaRPr>
                    </a:p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SQE: Mouse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3400" marR="0" lvl="0" indent="-533400" algn="l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Times New Roman" pitchFamily="18" charset="0"/>
                        </a:rPr>
                        <a:t>27-Apr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zh-TW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+mn-lt"/>
                        <a:ea typeface="新細明體" charset="-120"/>
                        <a:cs typeface="Arial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4</a:t>
            </a:r>
            <a:r>
              <a:rPr lang="en-US" sz="20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. </a:t>
            </a:r>
            <a:r>
              <a:rPr lang="en-US" altLang="zh-TW" sz="20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Cosmetic issue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8656352" y="2525731"/>
            <a:ext cx="343117" cy="322730"/>
          </a:xfrm>
          <a:prstGeom prst="ellipse">
            <a:avLst/>
          </a:prstGeom>
          <a:solidFill>
            <a:srgbClr val="00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8738" y="1437009"/>
            <a:ext cx="2458372" cy="15126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8738" y="3121353"/>
            <a:ext cx="2458372" cy="155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736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16275</TotalTime>
  <Words>1840</Words>
  <Application>Microsoft Office PowerPoint</Application>
  <PresentationFormat>On-screen Show (16:9)</PresentationFormat>
  <Paragraphs>411</Paragraphs>
  <Slides>15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宋体</vt:lpstr>
      <vt:lpstr>Arial</vt:lpstr>
      <vt:lpstr>Calibri</vt:lpstr>
      <vt:lpstr>標楷體</vt:lpstr>
      <vt:lpstr>新細明體</vt:lpstr>
      <vt:lpstr>Times New Roman</vt:lpstr>
      <vt:lpstr>Wingdings</vt:lpstr>
      <vt:lpstr>2_Office 佈景主題</vt:lpstr>
      <vt:lpstr>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陳國安</cp:lastModifiedBy>
  <cp:revision>1828</cp:revision>
  <dcterms:created xsi:type="dcterms:W3CDTF">2018-11-16T05:26:15Z</dcterms:created>
  <dcterms:modified xsi:type="dcterms:W3CDTF">2022-05-11T09:55:29Z</dcterms:modified>
</cp:coreProperties>
</file>